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ghDKCmpleU4yNELg3ZlSQ+nCgP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49A32D7-CF37-4719-8FFE-17ABADFFA7AA}">
  <a:tblStyle styleId="{A49A32D7-CF37-4719-8FFE-17ABADFFA7A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4067736" y="2883468"/>
            <a:ext cx="3486742" cy="3018664"/>
            <a:chOff x="0" y="2270"/>
            <a:chExt cx="3486742" cy="3018664"/>
          </a:xfrm>
        </p:grpSpPr>
        <p:sp>
          <p:nvSpPr>
            <p:cNvPr id="85" name="Google Shape;85;p1"/>
            <p:cNvSpPr/>
            <p:nvPr/>
          </p:nvSpPr>
          <p:spPr>
            <a:xfrm rot="5400000">
              <a:off x="-105517" y="107787"/>
              <a:ext cx="703447" cy="492413"/>
            </a:xfrm>
            <a:prstGeom prst="chevron">
              <a:avLst>
                <a:gd fmla="val 50000" name="adj"/>
              </a:avLst>
            </a:prstGeom>
            <a:solidFill>
              <a:srgbClr val="4372C3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1" y="248477"/>
              <a:ext cx="492413" cy="2110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Times New Roman"/>
                <a:buNone/>
              </a:pPr>
              <a:r>
                <a:rPr b="0" i="0" lang="pt-BR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 rot="5400000">
              <a:off x="1777276" y="-1231811"/>
              <a:ext cx="457241" cy="2961691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525052" y="42734"/>
              <a:ext cx="2939370" cy="412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99550" spcFirstLastPara="1" rIns="8875" wrap="square" tIns="88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324,992 dados faltantes para 298,569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Redução de 26,423 (8.1%)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 rot="5400000">
              <a:off x="-105517" y="686592"/>
              <a:ext cx="703447" cy="492413"/>
            </a:xfrm>
            <a:prstGeom prst="chevron">
              <a:avLst>
                <a:gd fmla="val 50000" name="adj"/>
              </a:avLst>
            </a:prstGeom>
            <a:solidFill>
              <a:srgbClr val="4372C3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1" y="827282"/>
              <a:ext cx="492413" cy="2110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Times New Roman"/>
                <a:buNone/>
              </a:pPr>
              <a:r>
                <a:rPr b="0" i="0" lang="pt-BR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 rot="5400000">
              <a:off x="1760957" y="-687469"/>
              <a:ext cx="457241" cy="2994329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492414" y="603395"/>
              <a:ext cx="2972008" cy="412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99550" spcFirstLastPara="1" rIns="8875" wrap="square" tIns="88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298,569 dados faltantes para 297,432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Redução de 1,137 (0.4%)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 rot="5400000">
              <a:off x="-105517" y="1265396"/>
              <a:ext cx="703447" cy="492413"/>
            </a:xfrm>
            <a:prstGeom prst="chevron">
              <a:avLst>
                <a:gd fmla="val 50000" name="adj"/>
              </a:avLst>
            </a:prstGeom>
            <a:solidFill>
              <a:srgbClr val="4372C3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1" y="1406086"/>
              <a:ext cx="492413" cy="2110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Times New Roman"/>
                <a:buNone/>
              </a:pPr>
              <a:r>
                <a:rPr b="0" i="0" lang="pt-BR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 rot="5400000">
              <a:off x="1760957" y="-108665"/>
              <a:ext cx="457241" cy="2994329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 txBox="1"/>
            <p:nvPr/>
          </p:nvSpPr>
          <p:spPr>
            <a:xfrm>
              <a:off x="492414" y="1182199"/>
              <a:ext cx="2972008" cy="412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99550" spcFirstLastPara="1" rIns="8875" wrap="square" tIns="88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297,432 dados faltantes para 76,688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Redução de 220,632 (74.2%)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 rot="5400000">
              <a:off x="-105517" y="1844200"/>
              <a:ext cx="703447" cy="492413"/>
            </a:xfrm>
            <a:prstGeom prst="chevron">
              <a:avLst>
                <a:gd fmla="val 50000" name="adj"/>
              </a:avLst>
            </a:prstGeom>
            <a:solidFill>
              <a:srgbClr val="4372C3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1" y="1984890"/>
              <a:ext cx="492413" cy="2110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Times New Roman"/>
                <a:buNone/>
              </a:pPr>
              <a:r>
                <a:rPr b="0" i="0" lang="pt-BR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 rot="5400000">
              <a:off x="1760957" y="470139"/>
              <a:ext cx="457241" cy="2994329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492414" y="1761004"/>
              <a:ext cx="2972008" cy="412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99550" spcFirstLastPara="1" rIns="8875" wrap="square" tIns="88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76,688 dados faltantes para 70,849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Redução de 5,839 (7.6%)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 rot="5400000">
              <a:off x="-105517" y="2423004"/>
              <a:ext cx="703447" cy="492413"/>
            </a:xfrm>
            <a:prstGeom prst="chevron">
              <a:avLst>
                <a:gd fmla="val 50000" name="adj"/>
              </a:avLst>
            </a:prstGeom>
            <a:solidFill>
              <a:srgbClr val="4372C3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1" y="2563694"/>
              <a:ext cx="492413" cy="2110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Times New Roman"/>
                <a:buNone/>
              </a:pPr>
              <a:r>
                <a:rPr b="0" i="0" lang="pt-BR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 rot="5400000">
              <a:off x="1760957" y="1048943"/>
              <a:ext cx="457241" cy="2994329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492414" y="2339808"/>
              <a:ext cx="2972008" cy="412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99550" spcFirstLastPara="1" rIns="8875" wrap="square" tIns="88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70,849 dados faltantes para 70,631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Times New Roman"/>
                <a:buChar char="•"/>
              </a:pPr>
              <a:r>
                <a:rPr b="0" i="0" lang="pt-BR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Redução de 218 (0.0%)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1"/>
          <p:cNvSpPr txBox="1"/>
          <p:nvPr/>
        </p:nvSpPr>
        <p:spPr>
          <a:xfrm>
            <a:off x="3502357" y="3709047"/>
            <a:ext cx="341121" cy="156962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ETAPAS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2578814" y="678146"/>
            <a:ext cx="822028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19.1% </a:t>
            </a:r>
            <a:r>
              <a:rPr b="0" baseline="3000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 b="0" baseline="3000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686413" y="6123154"/>
            <a:ext cx="4571762" cy="307736"/>
          </a:xfrm>
          <a:prstGeom prst="rect">
            <a:avLst/>
          </a:prstGeom>
          <a:solidFill>
            <a:srgbClr val="B3C6E7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Dados faltantes final = 5.9% do total de casos do estudo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585781" y="2285973"/>
            <a:ext cx="2961692" cy="338514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IMPUTAÇÃO DE DADOS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9" name="Google Shape;109;p1"/>
          <p:cNvGraphicFramePr/>
          <p:nvPr/>
        </p:nvGraphicFramePr>
        <p:xfrm>
          <a:off x="8622535" y="2887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{A49A32D7-CF37-4719-8FFE-17ABADFFA7AA}</a:tableStyleId>
              </a:tblPr>
              <a:tblGrid>
                <a:gridCol w="814700"/>
                <a:gridCol w="1151700"/>
              </a:tblGrid>
              <a:tr h="300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Região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Dados faltantes (N)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Norte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22,140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Nordeste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90,994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Centro-oeste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20,883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83,612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45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Sudeste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107,363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10" name="Google Shape;110;p1"/>
          <p:cNvSpPr txBox="1"/>
          <p:nvPr/>
        </p:nvSpPr>
        <p:spPr>
          <a:xfrm>
            <a:off x="2578814" y="1130563"/>
            <a:ext cx="822028" cy="30773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29.7%</a:t>
            </a:r>
            <a:r>
              <a:rPr b="0" baseline="3000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2585446" y="1545210"/>
            <a:ext cx="822028" cy="30773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29.3%</a:t>
            </a:r>
            <a:r>
              <a:rPr b="0" baseline="3000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2578814" y="1940690"/>
            <a:ext cx="822028" cy="30773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25.4%</a:t>
            </a:r>
            <a:r>
              <a:rPr b="0" baseline="3000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2578813" y="2406735"/>
            <a:ext cx="822028" cy="30773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37.6%</a:t>
            </a:r>
            <a:r>
              <a:rPr b="0" baseline="3000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2578813" y="2850980"/>
            <a:ext cx="822028" cy="30773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32.3%</a:t>
            </a:r>
            <a:r>
              <a:rPr b="0" baseline="30000" i="0" lang="pt-BR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10736236" y="834003"/>
            <a:ext cx="781437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40.9%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10736236" y="1228144"/>
            <a:ext cx="780377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33.9%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10738123" y="1653090"/>
            <a:ext cx="778490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50.6%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10736236" y="2008974"/>
            <a:ext cx="771499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38.8%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10736235" y="2437150"/>
            <a:ext cx="771499" cy="27699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17.1%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0" name="Google Shape;120;p1"/>
          <p:cNvGraphicFramePr/>
          <p:nvPr/>
        </p:nvGraphicFramePr>
        <p:xfrm>
          <a:off x="323825" y="17589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{A49A32D7-CF37-4719-8FFE-17ABADFFA7AA}</a:tableStyleId>
              </a:tblPr>
              <a:tblGrid>
                <a:gridCol w="956000"/>
                <a:gridCol w="1151700"/>
              </a:tblGrid>
              <a:tr h="300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Câncer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Dados faltantes (N)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Mama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70,448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Próstata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89,698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Colorretal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52,679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Pulmão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26,807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8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Estômago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33,887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</a:tr>
              <a:tr h="48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Colo de útero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pt-BR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51,473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21" name="Google Shape;121;p1"/>
          <p:cNvGraphicFramePr/>
          <p:nvPr/>
        </p:nvGraphicFramePr>
        <p:xfrm>
          <a:off x="4827908" y="7509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{A49A32D7-CF37-4719-8FFE-17ABADFFA7AA}</a:tableStyleId>
              </a:tblPr>
              <a:tblGrid>
                <a:gridCol w="1966400"/>
              </a:tblGrid>
              <a:tr h="216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 de dados faltantes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433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pt-BR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N= 324,992; 27.0% do total de casos do estudo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22" name="Google Shape;122;p1"/>
          <p:cNvSpPr/>
          <p:nvPr/>
        </p:nvSpPr>
        <p:spPr>
          <a:xfrm>
            <a:off x="8587372" y="4498318"/>
            <a:ext cx="853190" cy="78038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2023-04-07T15:26:58Z</dcterms:created>
  <dc:creator>Livia Oliveira</dc:creator>
</cp:coreProperties>
</file>